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28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tags/tag18.xml" ContentType="application/vnd.openxmlformats-officedocument.presentationml.tag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12.xml" ContentType="application/vnd.openxmlformats-officedocument.presentationml.tags+xml"/>
  <Override PartName="/ppt/tags/tag27.xml" ContentType="application/vnd.openxmlformats-officedocument.presentationml.tags+xml"/>
  <Override PartName="/ppt/tags/tag1.xml" ContentType="application/vnd.openxmlformats-officedocument.presentationml.tags+xml"/>
  <Override PartName="/ppt/tags/tag21.xml" ContentType="application/vnd.openxmlformats-officedocument.presentationml.tags+xml"/>
  <Override PartName="/ppt/tags/tag17.xml" ContentType="application/vnd.openxmlformats-officedocument.presentationml.tags+xml"/>
  <Override PartName="/ppt/tags/tag14.xml" ContentType="application/vnd.openxmlformats-officedocument.presentationml.tags+xml"/>
  <Override PartName="/ppt/tags/tag22.xml" ContentType="application/vnd.openxmlformats-officedocument.presentationml.tags+xml"/>
  <Override PartName="/ppt/tags/tag16.xml" ContentType="application/vnd.openxmlformats-officedocument.presentationml.tags+xml"/>
  <Override PartName="/docProps/custom.xml" ContentType="application/vnd.openxmlformats-officedocument.custom-properties+xml"/>
  <Override PartName="/ppt/tags/tag23.xml" ContentType="application/vnd.openxmlformats-officedocument.presentationml.tags+xml"/>
  <Override PartName="/ppt/tags/tag15.xml" ContentType="application/vnd.openxmlformats-officedocument.presentationml.tags+xml"/>
  <Override PartName="/docProps/app.xml" ContentType="application/vnd.openxmlformats-officedocument.extended-properties+xml"/>
  <Override PartName="/ppt/tags/tag24.xml" ContentType="application/vnd.openxmlformats-officedocument.presentationml.tags+xml"/>
  <Override PartName="/ppt/tags/tag13.xml" ContentType="application/vnd.openxmlformats-officedocument.presentationml.tags+xml"/>
  <Override PartName="/ppt/tags/tag19.xml" ContentType="application/vnd.openxmlformats-officedocument.presentationml.tags+xml"/>
  <Override PartName="/ppt/tags/tag25.xml" ContentType="application/vnd.openxmlformats-officedocument.presentationml.tags+xml"/>
  <Override PartName="/ppt/tags/tag11.xml" ContentType="application/vnd.openxmlformats-officedocument.presentationml.tags+xml"/>
  <Override PartName="/ppt/tags/tag26.xml" ContentType="application/vnd.openxmlformats-officedocument.presentationml.tags+xml"/>
  <Override PartName="/ppt/tags/tag10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3" r:id="rId1"/>
  </p:sldMasterIdLst>
  <p:notesMasterIdLst>
    <p:notesMasterId r:id="rId23"/>
  </p:notesMasterIdLst>
  <p:handoutMasterIdLst>
    <p:handoutMasterId r:id="rId24"/>
  </p:handoutMasterIdLst>
  <p:sldIdLst>
    <p:sldId id="625" r:id="rId2"/>
    <p:sldId id="617" r:id="rId3"/>
    <p:sldId id="577" r:id="rId4"/>
    <p:sldId id="578" r:id="rId5"/>
    <p:sldId id="579" r:id="rId6"/>
    <p:sldId id="618" r:id="rId7"/>
    <p:sldId id="619" r:id="rId8"/>
    <p:sldId id="582" r:id="rId9"/>
    <p:sldId id="583" r:id="rId10"/>
    <p:sldId id="620" r:id="rId11"/>
    <p:sldId id="621" r:id="rId12"/>
    <p:sldId id="586" r:id="rId13"/>
    <p:sldId id="587" r:id="rId14"/>
    <p:sldId id="588" r:id="rId15"/>
    <p:sldId id="622" r:id="rId16"/>
    <p:sldId id="591" r:id="rId17"/>
    <p:sldId id="592" r:id="rId18"/>
    <p:sldId id="623" r:id="rId19"/>
    <p:sldId id="594" r:id="rId20"/>
    <p:sldId id="624" r:id="rId21"/>
    <p:sldId id="549" r:id="rId22"/>
  </p:sldIdLst>
  <p:sldSz cx="9144000" cy="6858000" type="screen4x3"/>
  <p:notesSz cx="7315200" cy="9601200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  <a:srgbClr val="0056AC"/>
    <a:srgbClr val="C1E0FF"/>
    <a:srgbClr val="002060"/>
    <a:srgbClr val="B5ECF9"/>
    <a:srgbClr val="0071E2"/>
    <a:srgbClr val="E0F3F4"/>
    <a:srgbClr val="8B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3421" autoAdjust="0"/>
  </p:normalViewPr>
  <p:slideViewPr>
    <p:cSldViewPr snapToGrid="0">
      <p:cViewPr varScale="1">
        <p:scale>
          <a:sx n="77" d="100"/>
          <a:sy n="77" d="100"/>
        </p:scale>
        <p:origin x="1493" y="58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8205D10-CE90-4FB9-BEE1-196D52AA79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2008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ct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Review and Proficiency Examinations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29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90144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830971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81200" y="227013"/>
            <a:ext cx="3400425" cy="2549525"/>
          </a:xfrm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xfrm>
            <a:off x="582614" y="4560890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 dirty="0">
              <a:latin typeface="+mn-lt"/>
            </a:endParaRPr>
          </a:p>
          <a:p>
            <a:endParaRPr lang="en-US" alt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3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5800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2455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10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07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3100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11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370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27013"/>
            <a:ext cx="3400425" cy="2549525"/>
          </a:xfrm>
          <a:ln/>
        </p:spPr>
      </p:sp>
      <p:sp>
        <p:nvSpPr>
          <p:cNvPr id="44036" name="Notes Placeholder 1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38892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12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14313"/>
            <a:ext cx="3400425" cy="2549525"/>
          </a:xfrm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38892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13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27013"/>
            <a:ext cx="3400425" cy="2549525"/>
          </a:xfrm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xfrm>
            <a:off x="463137" y="3116455"/>
            <a:ext cx="6424551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14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55800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15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4962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01613"/>
            <a:ext cx="3400425" cy="2551112"/>
          </a:xfrm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5"/>
            <a:ext cx="640080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16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27013"/>
            <a:ext cx="3400425" cy="2549525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17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8500" y="250825"/>
            <a:ext cx="3400425" cy="2551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7" y="3116455"/>
            <a:ext cx="640080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18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8831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01613"/>
            <a:ext cx="3400425" cy="2551112"/>
          </a:xfrm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6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19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0400" y="2270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2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2354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3100" y="2397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400800" cy="6044034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20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9050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14313"/>
            <a:ext cx="3400425" cy="2549525"/>
          </a:xfrm>
          <a:ln/>
        </p:spPr>
      </p:sp>
      <p:sp>
        <p:nvSpPr>
          <p:cNvPr id="7" name="Notes Placeholder 2"/>
          <p:cNvSpPr>
            <a:spLocks noGrp="1"/>
          </p:cNvSpPr>
          <p:nvPr>
            <p:ph type="body" idx="3"/>
          </p:nvPr>
        </p:nvSpPr>
        <p:spPr>
          <a:xfrm>
            <a:off x="486888" y="3116455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200" u="sng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21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39713"/>
            <a:ext cx="3400425" cy="2549525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5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3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39713"/>
            <a:ext cx="3400425" cy="2549525"/>
          </a:xfrm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xfrm>
            <a:off x="463137" y="3116455"/>
            <a:ext cx="6400801" cy="6044034"/>
          </a:xfrm>
          <a:ln/>
        </p:spPr>
        <p:txBody>
          <a:bodyPr/>
          <a:lstStyle/>
          <a:p>
            <a:pPr defTabSz="957468">
              <a:lnSpc>
                <a:spcPct val="100000"/>
              </a:lnSpc>
              <a:spcBef>
                <a:spcPts val="0"/>
              </a:spcBef>
              <a:defRPr/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4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5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0400" y="2270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6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047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3100" y="263525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7</a:t>
            </a:fld>
            <a:r>
              <a:rPr lang="en-US"/>
              <a:t> of 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461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5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8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39713"/>
            <a:ext cx="3400425" cy="2549525"/>
          </a:xfrm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412675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Review and Proficiency Examinations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15</a:t>
            </a:r>
          </a:p>
          <a:p>
            <a:pPr>
              <a:defRPr/>
            </a:pPr>
            <a:fld id="{A5543404-FEB5-488E-A0F9-2823FC00A8C0}" type="slidenum">
              <a:rPr lang="en-US" smtClean="0"/>
              <a:pPr>
                <a:defRPr/>
              </a:pPr>
              <a:t>9</a:t>
            </a:fld>
            <a:r>
              <a:rPr lang="en-US"/>
              <a:t> of 29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59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45920"/>
            <a:ext cx="8024884" cy="4386726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14-</a:t>
            </a:r>
            <a:fld id="{D4AA26C7-7B8D-47CF-B634-62CFE3A4FB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767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205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908E-5ED7-440D-896E-6A2484CBEA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14-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176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14-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68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0071A0-FB16-4136-85D9-55363E36CC78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37">
            <a:extLst>
              <a:ext uri="{FF2B5EF4-FFF2-40B4-BE49-F238E27FC236}">
                <a16:creationId xmlns:a16="http://schemas.microsoft.com/office/drawing/2014/main" id="{9D3B4932-E2DB-49AE-905D-4D04D3A8E3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14 – Review and Proficiency Examinations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F92A62-FB20-4FDC-A397-EE57CD15E1F9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F055E15-6053-43E5-B3F9-6AA4F6D62DCA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4B4EB694-6405-4C9A-B791-83D90643E4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7" name="Slide Number Placeholder 21">
            <a:extLst>
              <a:ext uri="{FF2B5EF4-FFF2-40B4-BE49-F238E27FC236}">
                <a16:creationId xmlns:a16="http://schemas.microsoft.com/office/drawing/2014/main" id="{995EA6A4-C87B-4B19-83B2-B1FBD8031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14-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7"/>
    </p:custDataLst>
    <p:extLst>
      <p:ext uri="{BB962C8B-B14F-4D97-AF65-F5344CB8AC3E}">
        <p14:creationId xmlns:p14="http://schemas.microsoft.com/office/powerpoint/2010/main" val="344791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6075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143000" indent="-339725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2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3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7.x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794000" y="1431925"/>
            <a:ext cx="3556000" cy="854075"/>
          </a:xfrm>
        </p:spPr>
        <p:txBody>
          <a:bodyPr/>
          <a:lstStyle/>
          <a:p>
            <a:r>
              <a:rPr lang="en-US" altLang="en-US" dirty="0"/>
              <a:t>Session 14  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1371600" y="25146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Review and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Proficiency Examinations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69376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261632" y="1718204"/>
            <a:ext cx="8504238" cy="1151467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4 or more clues indicates BAC </a:t>
            </a:r>
          </a:p>
          <a:p>
            <a:pPr marL="0" indent="0" algn="ctr">
              <a:buNone/>
            </a:pPr>
            <a:r>
              <a:rPr lang="en-US" altLang="en-US" dirty="0"/>
              <a:t>above 0.08 (88% accurate)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304800" y="533399"/>
            <a:ext cx="8534400" cy="990601"/>
          </a:xfrm>
        </p:spPr>
        <p:txBody>
          <a:bodyPr/>
          <a:lstStyle/>
          <a:p>
            <a:r>
              <a:rPr lang="en-US" altLang="en-US" dirty="0"/>
              <a:t>Horizontal Gaze Nystagmus</a:t>
            </a:r>
            <a:br>
              <a:rPr lang="en-US" altLang="en-US" dirty="0"/>
            </a:br>
            <a:r>
              <a:rPr lang="en-US" altLang="en-US" dirty="0"/>
              <a:t>Test Criterion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7" name="Picture 6" descr="MP900385754[2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5" y="3063875"/>
            <a:ext cx="2339975" cy="3276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291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524000"/>
            <a:ext cx="8504238" cy="103293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dirty="0"/>
              <a:t>Divided Attention </a:t>
            </a:r>
          </a:p>
          <a:p>
            <a:pPr marL="0" indent="0" algn="ctr" eaLnBrk="1" hangingPunct="1">
              <a:buNone/>
              <a:defRPr/>
            </a:pPr>
            <a:r>
              <a:rPr lang="en-US" dirty="0"/>
              <a:t>Mental Task and Physical Task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Walk and Turn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7" name="Picture 14" descr="04-849_06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57167" y="3186112"/>
            <a:ext cx="3962400" cy="2622550"/>
          </a:xfrm>
          <a:prstGeom prst="rect">
            <a:avLst/>
          </a:prstGeom>
          <a:ln>
            <a:noFill/>
          </a:ln>
          <a:effectLst/>
        </p:spPr>
      </p:pic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19B36D7A-3664-4096-BB14-B945D6A16398}"/>
              </a:ext>
            </a:extLst>
          </p:cNvPr>
          <p:cNvSpPr txBox="1">
            <a:spLocks/>
          </p:cNvSpPr>
          <p:nvPr/>
        </p:nvSpPr>
        <p:spPr bwMode="auto">
          <a:xfrm>
            <a:off x="381000" y="2973478"/>
            <a:ext cx="3018183" cy="1727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b="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  <a:lvl2pPr marL="457200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 b="0">
                <a:solidFill>
                  <a:srgbClr val="000000"/>
                </a:solidFill>
                <a:latin typeface="+mj-lt"/>
              </a:defRPr>
            </a:lvl2pPr>
            <a:lvl3pPr marL="800100" indent="-346075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600" b="0">
                <a:solidFill>
                  <a:srgbClr val="000000"/>
                </a:solidFill>
                <a:latin typeface="+mj-lt"/>
              </a:defRPr>
            </a:lvl3pPr>
            <a:lvl4pPr marL="1143000" indent="-339725" algn="l" rtl="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600" b="0">
                <a:solidFill>
                  <a:srgbClr val="000000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1800" b="0">
                <a:solidFill>
                  <a:srgbClr val="000000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285750" indent="-285750" eaLnBrk="1" hangingPunct="1">
              <a:spcBef>
                <a:spcPts val="1200"/>
              </a:spcBef>
              <a:defRPr/>
            </a:pPr>
            <a:r>
              <a:rPr lang="en-US" kern="0" dirty="0"/>
              <a:t>Instruction stage</a:t>
            </a:r>
          </a:p>
          <a:p>
            <a:pPr marL="285750" indent="-285750" eaLnBrk="1" hangingPunct="1">
              <a:spcBef>
                <a:spcPts val="1200"/>
              </a:spcBef>
              <a:defRPr/>
            </a:pPr>
            <a:r>
              <a:rPr lang="en-US" kern="0" dirty="0"/>
              <a:t>Walking stage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458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488829"/>
            <a:ext cx="8382000" cy="4736123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Verbal instructions: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Assume heel-to-toe stance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Arms down at sides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Don’t start until told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dirty="0"/>
              <a:t>9 heel-to-toe steps turn, 9 heel-to-toe steps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Turn procedures: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Turn around on the line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Several small steps</a:t>
            </a:r>
            <a:endParaRPr lang="en-US" altLang="en-US" dirty="0"/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sz="quarter" idx="1"/>
          </p:nvPr>
        </p:nvSpPr>
        <p:spPr>
          <a:xfrm>
            <a:off x="508000" y="1879600"/>
            <a:ext cx="8331200" cy="3202354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While walking: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watching feet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Arms down at sides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Count steps out loud</a:t>
            </a:r>
          </a:p>
          <a:p>
            <a:pPr marL="742950" lvl="1" indent="-277813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Don’t stop during walk</a:t>
            </a:r>
            <a:endParaRPr lang="en-US" altLang="en-US" dirty="0"/>
          </a:p>
        </p:txBody>
      </p:sp>
      <p:sp>
        <p:nvSpPr>
          <p:cNvPr id="174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sz="quarter" idx="1"/>
          </p:nvPr>
        </p:nvSpPr>
        <p:spPr>
          <a:xfrm>
            <a:off x="474133" y="1735020"/>
            <a:ext cx="4182534" cy="3854896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Tx/>
              <a:buChar char="•"/>
              <a:tabLst>
                <a:tab pos="465138" algn="l"/>
              </a:tabLst>
            </a:pPr>
            <a:r>
              <a:rPr lang="en-US" altLang="en-US" dirty="0"/>
              <a:t>Cannot keep balance 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tabLst>
                <a:tab pos="465138" algn="l"/>
              </a:tabLst>
            </a:pPr>
            <a:r>
              <a:rPr lang="en-US" altLang="en-US" dirty="0"/>
              <a:t>Starts too soon 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tabLst>
                <a:tab pos="465138" algn="l"/>
              </a:tabLst>
            </a:pPr>
            <a:r>
              <a:rPr lang="en-US" altLang="en-US" dirty="0"/>
              <a:t>Stops while walking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tabLst>
                <a:tab pos="465138" algn="l"/>
              </a:tabLst>
            </a:pPr>
            <a:r>
              <a:rPr lang="en-US" altLang="en-US" dirty="0"/>
              <a:t>Does not touch </a:t>
            </a:r>
            <a:br>
              <a:rPr lang="en-US" altLang="en-US" dirty="0"/>
            </a:br>
            <a:r>
              <a:rPr lang="en-US" altLang="en-US" dirty="0"/>
              <a:t>heel-to-toe</a:t>
            </a:r>
          </a:p>
        </p:txBody>
      </p:sp>
      <p:sp>
        <p:nvSpPr>
          <p:cNvPr id="1843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Walk and Turn Test Clues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910BE11E-8D00-4209-A627-1E1ABF363AD0}"/>
              </a:ext>
            </a:extLst>
          </p:cNvPr>
          <p:cNvSpPr txBox="1">
            <a:spLocks/>
          </p:cNvSpPr>
          <p:nvPr/>
        </p:nvSpPr>
        <p:spPr bwMode="auto">
          <a:xfrm>
            <a:off x="4809067" y="1735020"/>
            <a:ext cx="3911600" cy="3683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571500" indent="-4572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 b="1">
                <a:solidFill>
                  <a:srgbClr val="003366"/>
                </a:solidFill>
                <a:latin typeface="+mj-lt"/>
              </a:defRPr>
            </a:lvl3pPr>
            <a:lvl4pPr marL="1146175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000" b="1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 b="1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Steps off the line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Uses arm(s) to balance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Improper turn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Incorrect number </a:t>
            </a:r>
            <a:br>
              <a:rPr lang="en-US" altLang="en-US" sz="2600" b="0" kern="0" dirty="0">
                <a:solidFill>
                  <a:srgbClr val="000000"/>
                </a:solidFill>
              </a:rPr>
            </a:br>
            <a:r>
              <a:rPr lang="en-US" altLang="en-US" sz="2600" b="0" kern="0" dirty="0">
                <a:solidFill>
                  <a:srgbClr val="000000"/>
                </a:solidFill>
              </a:rPr>
              <a:t>of steps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411852"/>
            <a:ext cx="8504238" cy="115619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2 or more clues indicates BAC </a:t>
            </a:r>
          </a:p>
          <a:p>
            <a:pPr marL="0" indent="0" algn="ctr">
              <a:buNone/>
            </a:pPr>
            <a:r>
              <a:rPr lang="en-US" altLang="en-US" dirty="0"/>
              <a:t>above 0.08 (79% accurate)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Walk and Turn Test Criterion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7" name="Picture 6" descr="MP900385752[2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8038" y="2684494"/>
            <a:ext cx="2589212" cy="3624263"/>
          </a:xfrm>
          <a:prstGeom prst="rect">
            <a:avLst/>
          </a:prstGeom>
          <a:ln>
            <a:noFill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50954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456267"/>
            <a:ext cx="8504238" cy="1177603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dirty="0"/>
              <a:t>Divided Attention Test</a:t>
            </a:r>
          </a:p>
          <a:p>
            <a:pPr marL="0" indent="0" algn="ctr" eaLnBrk="1" hangingPunct="1">
              <a:buNone/>
              <a:defRPr/>
            </a:pPr>
            <a:r>
              <a:rPr lang="en-US" dirty="0"/>
              <a:t> Mental Task and Physical Task</a:t>
            </a:r>
          </a:p>
        </p:txBody>
      </p:sp>
      <p:sp>
        <p:nvSpPr>
          <p:cNvPr id="2150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One Leg Stand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5" name="Picture 10" descr="ONELEG1"/>
          <p:cNvPicPr>
            <a:picLocks noChangeAspect="1" noChangeArrowheads="1"/>
          </p:cNvPicPr>
          <p:nvPr/>
        </p:nvPicPr>
        <p:blipFill>
          <a:blip r:embed="rId4">
            <a:lum bright="6000" contrast="12000"/>
          </a:blip>
          <a:srcRect/>
          <a:stretch>
            <a:fillRect/>
          </a:stretch>
        </p:blipFill>
        <p:spPr bwMode="auto">
          <a:xfrm>
            <a:off x="5292725" y="2783945"/>
            <a:ext cx="3233738" cy="2149475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CC1DF7AD-CCFC-4617-98F4-DED9B0AA537B}"/>
              </a:ext>
            </a:extLst>
          </p:cNvPr>
          <p:cNvSpPr txBox="1">
            <a:spLocks/>
          </p:cNvSpPr>
          <p:nvPr/>
        </p:nvSpPr>
        <p:spPr bwMode="auto">
          <a:xfrm>
            <a:off x="381000" y="3055764"/>
            <a:ext cx="4618383" cy="1615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b="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  <a:lvl2pPr marL="457200" indent="-342900" algn="l" rtl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 b="0">
                <a:solidFill>
                  <a:srgbClr val="000000"/>
                </a:solidFill>
                <a:latin typeface="+mj-lt"/>
              </a:defRPr>
            </a:lvl2pPr>
            <a:lvl3pPr marL="800100" indent="-346075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 sz="2600" b="0">
                <a:solidFill>
                  <a:srgbClr val="000000"/>
                </a:solidFill>
                <a:latin typeface="+mj-lt"/>
              </a:defRPr>
            </a:lvl3pPr>
            <a:lvl4pPr marL="1143000" indent="-339725" algn="l" rtl="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 sz="2600" b="0">
                <a:solidFill>
                  <a:srgbClr val="000000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1800" b="0">
                <a:solidFill>
                  <a:srgbClr val="000000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marL="285750" indent="-285750" eaLnBrk="1" hangingPunct="1">
              <a:spcBef>
                <a:spcPts val="1200"/>
              </a:spcBef>
              <a:defRPr/>
            </a:pPr>
            <a:r>
              <a:rPr lang="en-US" kern="0" dirty="0"/>
              <a:t>Instruction stage</a:t>
            </a:r>
          </a:p>
          <a:p>
            <a:pPr marL="285750" indent="-285750" eaLnBrk="1" hangingPunct="1">
              <a:spcBef>
                <a:spcPts val="1200"/>
              </a:spcBef>
              <a:defRPr/>
            </a:pPr>
            <a:r>
              <a:rPr lang="en-US" kern="0" dirty="0"/>
              <a:t>Balance and counting stage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sz="quarter" idx="1"/>
          </p:nvPr>
        </p:nvSpPr>
        <p:spPr>
          <a:xfrm>
            <a:off x="474133" y="1811338"/>
            <a:ext cx="8229600" cy="2651125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Instruction stage:</a:t>
            </a:r>
          </a:p>
          <a:p>
            <a:pPr marL="4000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Stand straight, feet together</a:t>
            </a:r>
          </a:p>
          <a:p>
            <a:pPr marL="4000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arms at sides</a:t>
            </a:r>
          </a:p>
          <a:p>
            <a:pPr marL="4000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Maintain position until told otherwise</a:t>
            </a:r>
          </a:p>
        </p:txBody>
      </p:sp>
      <p:sp>
        <p:nvSpPr>
          <p:cNvPr id="2253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440267" y="1430220"/>
            <a:ext cx="8375742" cy="48768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b="1" dirty="0"/>
              <a:t>Balance and counting stage: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Raise either leg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raised foot approximately six inches (15 cm) </a:t>
            </a:r>
            <a:br>
              <a:rPr lang="en-US" altLang="en-US" b="0" dirty="0"/>
            </a:br>
            <a:r>
              <a:rPr lang="en-US" altLang="en-US" b="0" dirty="0"/>
              <a:t>off ground, foot parallel to the ground 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both legs straight and arms at your side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Keep eyes on raised foot</a:t>
            </a:r>
          </a:p>
          <a:p>
            <a:pPr marL="514350" lvl="1" indent="-285750" eaLnBrk="1" hangingPunct="1">
              <a:spcBef>
                <a:spcPts val="1200"/>
              </a:spcBef>
              <a:buFont typeface="Arial" charset="0"/>
              <a:buChar char="•"/>
            </a:pPr>
            <a:r>
              <a:rPr lang="en-US" altLang="en-US" b="0" dirty="0"/>
              <a:t>Count out loud in the following manner: </a:t>
            </a:r>
            <a:br>
              <a:rPr lang="en-US" altLang="en-US" b="0" dirty="0"/>
            </a:br>
            <a:r>
              <a:rPr lang="en-US" altLang="en-US" b="0" dirty="0"/>
              <a:t>“One thousand one, one thousand two, </a:t>
            </a:r>
            <a:br>
              <a:rPr lang="en-US" altLang="en-US" b="0" dirty="0"/>
            </a:br>
            <a:r>
              <a:rPr lang="en-US" altLang="en-US" b="0" dirty="0"/>
              <a:t>one thousand three and so on”, until told to stop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073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541867" y="2001838"/>
            <a:ext cx="8144933" cy="2720975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Sways while balancing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Uses arm(s) to balance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Hopping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Puts foot down</a:t>
            </a:r>
          </a:p>
          <a:p>
            <a:pPr marL="285750" indent="-285750" eaLnBrk="1" hangingPunct="1">
              <a:defRPr/>
            </a:pPr>
            <a:endParaRPr lang="en-US" dirty="0"/>
          </a:p>
        </p:txBody>
      </p:sp>
      <p:sp>
        <p:nvSpPr>
          <p:cNvPr id="2457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One Leg Stand Test Clues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74132" y="2179638"/>
            <a:ext cx="8229601" cy="1819275"/>
          </a:xfrm>
        </p:spPr>
        <p:txBody>
          <a:bodyPr/>
          <a:lstStyle/>
          <a:p>
            <a:pPr marL="347663" lvl="1" indent="-347663" eaLnBrk="1" hangingPunct="1">
              <a:buFont typeface="Arial" panose="020B0604020202020204" pitchFamily="34" charset="0"/>
              <a:buChar char="•"/>
            </a:pPr>
            <a:r>
              <a:rPr lang="en-US" altLang="en-US" sz="2600" dirty="0"/>
              <a:t>Demonstrate knowledge and proficiency in administering SFSTs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7" name="Graphic 6" descr="Bullseye">
            <a:extLst>
              <a:ext uri="{FF2B5EF4-FFF2-40B4-BE49-F238E27FC236}">
                <a16:creationId xmlns:a16="http://schemas.microsoft.com/office/drawing/2014/main" id="{4235C3F8-4214-4B63-9DF9-8675867C12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06998" y="3317028"/>
            <a:ext cx="3062377" cy="30623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690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536965"/>
            <a:ext cx="8504238" cy="982133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Two or more clues indicates BAC </a:t>
            </a:r>
            <a:br>
              <a:rPr lang="en-US" altLang="en-US" dirty="0"/>
            </a:br>
            <a:r>
              <a:rPr lang="en-US" altLang="en-US" dirty="0"/>
              <a:t>above 0.08 (83% accurate) 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One Leg Stand Test Criterion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pic>
        <p:nvPicPr>
          <p:cNvPr id="7" name="Content Placeholder 4" descr="MP900385752[2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25" y="2760663"/>
            <a:ext cx="2314575" cy="3240087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67541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AEFC3E20-0F0E-4414-813F-607A260F8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97466" y="1964409"/>
            <a:ext cx="7349068" cy="2611129"/>
          </a:xfrm>
        </p:spPr>
        <p:txBody>
          <a:bodyPr/>
          <a:lstStyle/>
          <a:p>
            <a:r>
              <a:rPr lang="en-US" altLang="en-US" sz="4400" dirty="0"/>
              <a:t>Questions </a:t>
            </a:r>
            <a:br>
              <a:rPr lang="en-US" altLang="en-US" sz="4400" dirty="0"/>
            </a:br>
            <a:r>
              <a:rPr lang="en-US" altLang="en-US" sz="4400" dirty="0"/>
              <a:t>and Proficiency Examination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sz="quarter" idx="1"/>
          </p:nvPr>
        </p:nvSpPr>
        <p:spPr>
          <a:xfrm>
            <a:off x="334962" y="1818861"/>
            <a:ext cx="8504238" cy="98841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Involuntary jerking of the eyes, occurring </a:t>
            </a:r>
          </a:p>
          <a:p>
            <a:pPr marL="0" indent="0" algn="ctr">
              <a:buNone/>
            </a:pPr>
            <a:r>
              <a:rPr lang="en-US" altLang="en-US" dirty="0"/>
              <a:t>as the eyes gaze to the side</a:t>
            </a:r>
          </a:p>
        </p:txBody>
      </p:sp>
      <p:sp>
        <p:nvSpPr>
          <p:cNvPr id="7171" name="Title 2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1143000"/>
          </a:xfrm>
        </p:spPr>
        <p:txBody>
          <a:bodyPr/>
          <a:lstStyle/>
          <a:p>
            <a:r>
              <a:rPr lang="en-US" altLang="en-US" dirty="0"/>
              <a:t>Horizontal Gaze Nystagmus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106" y="2884481"/>
            <a:ext cx="4996813" cy="333283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sz="quarter" idx="1"/>
          </p:nvPr>
        </p:nvSpPr>
        <p:spPr>
          <a:xfrm>
            <a:off x="440267" y="2356338"/>
            <a:ext cx="8246533" cy="3739661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Lack of Smooth Pursuit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Distinct and Sustained Nystagmus at Maximum Deviation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dirty="0"/>
              <a:t>Onset of Nystagmus Prior to 45 Degrees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1295400"/>
          </a:xfrm>
        </p:spPr>
        <p:txBody>
          <a:bodyPr/>
          <a:lstStyle/>
          <a:p>
            <a:r>
              <a:rPr lang="en-US" altLang="en-US" dirty="0"/>
              <a:t>Three Clues of </a:t>
            </a:r>
            <a:br>
              <a:rPr lang="en-US" altLang="en-US" dirty="0"/>
            </a:br>
            <a:r>
              <a:rPr lang="en-US" altLang="en-US" dirty="0"/>
              <a:t>Horizontal Gaze Nystagmus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409700"/>
            <a:ext cx="8504238" cy="73342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Lack of Smooth Pursuit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Clue Number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692" y="2143125"/>
            <a:ext cx="6016854" cy="401319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375834"/>
            <a:ext cx="8504238" cy="1061507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Distinct and Sustained Nystagmus </a:t>
            </a:r>
          </a:p>
          <a:p>
            <a:pPr marL="0" indent="0" algn="ctr">
              <a:buNone/>
            </a:pPr>
            <a:r>
              <a:rPr lang="en-US" altLang="en-US" dirty="0"/>
              <a:t>at Maximum Deviation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Clue Number 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630" y="2660499"/>
            <a:ext cx="5320740" cy="35488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0869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375834"/>
            <a:ext cx="8504238" cy="720195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/>
              <a:t>Onset of Nystagmus Prior to 45 Degrees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Clue Number 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985" y="2176463"/>
            <a:ext cx="6152030" cy="41013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40528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341437"/>
            <a:ext cx="8263467" cy="4835075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Eyeglasses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Verbal instructions</a:t>
            </a:r>
          </a:p>
          <a:p>
            <a:pPr marL="914400" lvl="1" indent="-449263">
              <a:spcBef>
                <a:spcPts val="1200"/>
              </a:spcBef>
              <a:defRPr/>
            </a:pPr>
            <a:r>
              <a:rPr lang="en-US" sz="2400" b="0" dirty="0"/>
              <a:t>Feet together, hands at sides</a:t>
            </a:r>
          </a:p>
          <a:p>
            <a:pPr marL="914400" lvl="1" indent="-449263">
              <a:spcBef>
                <a:spcPts val="1200"/>
              </a:spcBef>
              <a:defRPr/>
            </a:pPr>
            <a:r>
              <a:rPr lang="en-US" sz="2400" b="0" dirty="0"/>
              <a:t>Head still</a:t>
            </a:r>
          </a:p>
          <a:p>
            <a:pPr marL="914400" lvl="1" indent="-449263">
              <a:spcBef>
                <a:spcPts val="1200"/>
              </a:spcBef>
              <a:defRPr/>
            </a:pPr>
            <a:r>
              <a:rPr lang="en-US" sz="2400" b="0" dirty="0"/>
              <a:t>Look at stimulus</a:t>
            </a:r>
          </a:p>
          <a:p>
            <a:pPr marL="914400" lvl="1" indent="-449263">
              <a:spcBef>
                <a:spcPts val="1200"/>
              </a:spcBef>
              <a:defRPr/>
            </a:pPr>
            <a:r>
              <a:rPr lang="en-US" sz="2400" b="0" dirty="0"/>
              <a:t>Follow movement with eyes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Position stimulus (12-15 inches)(30-38 cm)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Pupil size and Resting Nystagmus</a:t>
            </a:r>
          </a:p>
          <a:p>
            <a:pPr marL="285750" indent="-285750"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dirty="0"/>
              <a:t>Equal Tracking</a:t>
            </a:r>
          </a:p>
        </p:txBody>
      </p:sp>
      <p:sp>
        <p:nvSpPr>
          <p:cNvPr id="1229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Check for Lack of Smooth Pursuit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Check for Distinct and Sustained Nystagmus at Maximum Deviation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Check for Onset of Nystagmus Prior to 45 Degrees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Total the clues</a:t>
            </a:r>
          </a:p>
          <a:p>
            <a:pPr marL="285750" indent="-285750" eaLnBrk="1" hangingPunct="1">
              <a:spcBef>
                <a:spcPts val="1200"/>
              </a:spcBef>
              <a:buFontTx/>
              <a:buChar char="•"/>
            </a:pPr>
            <a:r>
              <a:rPr lang="en-US" altLang="en-US" dirty="0"/>
              <a:t>Check for VGN</a:t>
            </a:r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Administrative Procedures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14-</a:t>
            </a:r>
            <a:fld id="{24A3EE13-0F50-4F3D-9901-6D5D26D8D24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4  &amp;quot;&quot;/&gt;&lt;property id=&quot;20307&quot; value=&quot;625&quot;/&gt;&lt;/object&gt;&lt;object type=&quot;3&quot; unique_id=&quot;178551&quot;&gt;&lt;property id=&quot;20148&quot; value=&quot;5&quot;/&gt;&lt;property id=&quot;20300&quot; value=&quot;Slide 2 - &amp;quot;Learning Objective&amp;quot;&quot;/&gt;&lt;property id=&quot;20307&quot; value=&quot;617&quot;/&gt;&lt;/object&gt;&lt;object type=&quot;3&quot; unique_id=&quot;178552&quot;&gt;&lt;property id=&quot;20148&quot; value=&quot;5&quot;/&gt;&lt;property id=&quot;20300&quot; value=&quot;Slide 3 - &amp;quot;Horizontal Gaze Nystagmus Review&amp;quot;&quot;/&gt;&lt;property id=&quot;20307&quot; value=&quot;577&quot;/&gt;&lt;/object&gt;&lt;object type=&quot;3&quot; unique_id=&quot;178553&quot;&gt;&lt;property id=&quot;20148&quot; value=&quot;5&quot;/&gt;&lt;property id=&quot;20300&quot; value=&quot;Slide 4 - &amp;quot;Three Clues of  Horizontal Gaze Nystagmus&amp;quot;&quot;/&gt;&lt;property id=&quot;20307&quot; value=&quot;578&quot;/&gt;&lt;/object&gt;&lt;object type=&quot;3&quot; unique_id=&quot;178554&quot;&gt;&lt;property id=&quot;20148&quot; value=&quot;5&quot;/&gt;&lt;property id=&quot;20300&quot; value=&quot;Slide 5 - &amp;quot;Clue Number 1&amp;quot;&quot;/&gt;&lt;property id=&quot;20307&quot; value=&quot;579&quot;/&gt;&lt;/object&gt;&lt;object type=&quot;3&quot; unique_id=&quot;178555&quot;&gt;&lt;property id=&quot;20148&quot; value=&quot;5&quot;/&gt;&lt;property id=&quot;20300&quot; value=&quot;Slide 6 - &amp;quot;Clue Number 2&amp;quot;&quot;/&gt;&lt;property id=&quot;20307&quot; value=&quot;618&quot;/&gt;&lt;/object&gt;&lt;object type=&quot;3&quot; unique_id=&quot;178556&quot;&gt;&lt;property id=&quot;20148&quot; value=&quot;5&quot;/&gt;&lt;property id=&quot;20300&quot; value=&quot;Slide 7 - &amp;quot;Clue Number 3&amp;quot;&quot;/&gt;&lt;property id=&quot;20307&quot; value=&quot;619&quot;/&gt;&lt;/object&gt;&lt;object type=&quot;3&quot; unique_id=&quot;178557&quot;&gt;&lt;property id=&quot;20148&quot; value=&quot;5&quot;/&gt;&lt;property id=&quot;20300&quot; value=&quot;Slide 8 - &amp;quot;Administrative Procedures&amp;quot;&quot;/&gt;&lt;property id=&quot;20307&quot; value=&quot;582&quot;/&gt;&lt;/object&gt;&lt;object type=&quot;3&quot; unique_id=&quot;178558&quot;&gt;&lt;property id=&quot;20148&quot; value=&quot;5&quot;/&gt;&lt;property id=&quot;20300&quot; value=&quot;Slide 9 - &amp;quot;Administrative Procedures&amp;quot;&quot;/&gt;&lt;property id=&quot;20307&quot; value=&quot;583&quot;/&gt;&lt;/object&gt;&lt;object type=&quot;3&quot; unique_id=&quot;178559&quot;&gt;&lt;property id=&quot;20148&quot; value=&quot;5&quot;/&gt;&lt;property id=&quot;20300&quot; value=&quot;Slide 10 - &amp;quot;Horizontal Gaze Nystagmus Test Criterion&amp;quot;&quot;/&gt;&lt;property id=&quot;20307&quot; value=&quot;620&quot;/&gt;&lt;/object&gt;&lt;object type=&quot;3&quot; unique_id=&quot;178560&quot;&gt;&lt;property id=&quot;20148&quot; value=&quot;5&quot;/&gt;&lt;property id=&quot;20300&quot; value=&quot;Slide 11 - &amp;quot;Walk and Turn&amp;quot;&quot;/&gt;&lt;property id=&quot;20307&quot; value=&quot;621&quot;/&gt;&lt;/object&gt;&lt;object type=&quot;3&quot; unique_id=&quot;178561&quot;&gt;&lt;property id=&quot;20148&quot; value=&quot;5&quot;/&gt;&lt;property id=&quot;20300&quot; value=&quot;Slide 12 - &amp;quot;Administrative Procedures&amp;quot;&quot;/&gt;&lt;property id=&quot;20307&quot; value=&quot;586&quot;/&gt;&lt;/object&gt;&lt;object type=&quot;3&quot; unique_id=&quot;178562&quot;&gt;&lt;property id=&quot;20148&quot; value=&quot;5&quot;/&gt;&lt;property id=&quot;20300&quot; value=&quot;Slide 13 - &amp;quot;Administrative Procedures&amp;quot;&quot;/&gt;&lt;property id=&quot;20307&quot; value=&quot;587&quot;/&gt;&lt;/object&gt;&lt;object type=&quot;3&quot; unique_id=&quot;178563&quot;&gt;&lt;property id=&quot;20148&quot; value=&quot;5&quot;/&gt;&lt;property id=&quot;20300&quot; value=&quot;Slide 14 - &amp;quot;Walk and Turn Test Clues&amp;quot;&quot;/&gt;&lt;property id=&quot;20307&quot; value=&quot;588&quot;/&gt;&lt;/object&gt;&lt;object type=&quot;3&quot; unique_id=&quot;178564&quot;&gt;&lt;property id=&quot;20148&quot; value=&quot;5&quot;/&gt;&lt;property id=&quot;20300&quot; value=&quot;Slide 15 - &amp;quot;Walk and Turn Test Criterion&amp;quot;&quot;/&gt;&lt;property id=&quot;20307&quot; value=&quot;622&quot;/&gt;&lt;/object&gt;&lt;object type=&quot;3&quot; unique_id=&quot;178565&quot;&gt;&lt;property id=&quot;20148&quot; value=&quot;5&quot;/&gt;&lt;property id=&quot;20300&quot; value=&quot;Slide 16 - &amp;quot;One Leg Stand&amp;quot;&quot;/&gt;&lt;property id=&quot;20307&quot; value=&quot;591&quot;/&gt;&lt;/object&gt;&lt;object type=&quot;3&quot; unique_id=&quot;178566&quot;&gt;&lt;property id=&quot;20148&quot; value=&quot;5&quot;/&gt;&lt;property id=&quot;20300&quot; value=&quot;Slide 17 - &amp;quot;Administrative Procedures&amp;quot;&quot;/&gt;&lt;property id=&quot;20307&quot; value=&quot;592&quot;/&gt;&lt;/object&gt;&lt;object type=&quot;3&quot; unique_id=&quot;178567&quot;&gt;&lt;property id=&quot;20148&quot; value=&quot;5&quot;/&gt;&lt;property id=&quot;20300&quot; value=&quot;Slide 18 - &amp;quot;Administrative Procedures&amp;quot;&quot;/&gt;&lt;property id=&quot;20307&quot; value=&quot;623&quot;/&gt;&lt;/object&gt;&lt;object type=&quot;3&quot; unique_id=&quot;178568&quot;&gt;&lt;property id=&quot;20148&quot; value=&quot;5&quot;/&gt;&lt;property id=&quot;20300&quot; value=&quot;Slide 19 - &amp;quot;One Leg Stand Test Clues&amp;quot;&quot;/&gt;&lt;property id=&quot;20307&quot; value=&quot;594&quot;/&gt;&lt;/object&gt;&lt;object type=&quot;3&quot; unique_id=&quot;178569&quot;&gt;&lt;property id=&quot;20148&quot; value=&quot;5&quot;/&gt;&lt;property id=&quot;20300&quot; value=&quot;Slide 20 - &amp;quot;One Leg Stand Test Criterion&amp;quot;&quot;/&gt;&lt;property id=&quot;20307&quot; value=&quot;624&quot;/&gt;&lt;/object&gt;&lt;object type=&quot;3&quot; unique_id=&quot;178570&quot;&gt;&lt;property id=&quot;20148&quot; value=&quot;5&quot;/&gt;&lt;property id=&quot;20300&quot; value=&quot;Slide 21 - &amp;quot;QUESTIONS AND PROFICIENCY EXAMINATION&amp;quot;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21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55JQRK1K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349A4BBC-EE7C-46C5-9EE4-55B76619A254}"/>
</file>

<file path=customXml/itemProps2.xml><?xml version="1.0" encoding="utf-8"?>
<ds:datastoreItem xmlns:ds="http://schemas.openxmlformats.org/officeDocument/2006/customXml" ds:itemID="{367D5508-CDF9-4935-B287-5468DC0AC0CE}"/>
</file>

<file path=customXml/itemProps3.xml><?xml version="1.0" encoding="utf-8"?>
<ds:datastoreItem xmlns:ds="http://schemas.openxmlformats.org/officeDocument/2006/customXml" ds:itemID="{294F4BD0-F4F7-462B-9E5A-EA5330D1404D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56789</TotalTime>
  <Words>868</Words>
  <Application>Microsoft Office PowerPoint</Application>
  <PresentationFormat>On-screen Show (4:3)</PresentationFormat>
  <Paragraphs>241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14  </vt:lpstr>
      <vt:lpstr>Learning Objective</vt:lpstr>
      <vt:lpstr>Horizontal Gaze Nystagmus Review</vt:lpstr>
      <vt:lpstr>Three Clues of  Horizontal Gaze Nystagmus</vt:lpstr>
      <vt:lpstr>Clue Number 1</vt:lpstr>
      <vt:lpstr>Clue Number 2</vt:lpstr>
      <vt:lpstr>Clue Number 3</vt:lpstr>
      <vt:lpstr>Administrative Procedures</vt:lpstr>
      <vt:lpstr>Administrative Procedures</vt:lpstr>
      <vt:lpstr>Horizontal Gaze Nystagmus Test Criterion</vt:lpstr>
      <vt:lpstr>Walk and Turn</vt:lpstr>
      <vt:lpstr>Administrative Procedures</vt:lpstr>
      <vt:lpstr>Administrative Procedures</vt:lpstr>
      <vt:lpstr>Walk and Turn Test Clues</vt:lpstr>
      <vt:lpstr>Walk and Turn Test Criterion</vt:lpstr>
      <vt:lpstr>One Leg Stand</vt:lpstr>
      <vt:lpstr>Administrative Procedures</vt:lpstr>
      <vt:lpstr>Administrative Procedures</vt:lpstr>
      <vt:lpstr>One Leg Stand Test Clues</vt:lpstr>
      <vt:lpstr>One Leg Stand Test Criterion</vt:lpstr>
      <vt:lpstr>Questions  and Proficiency Examination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858</cp:revision>
  <cp:lastPrinted>2017-08-14T22:20:49Z</cp:lastPrinted>
  <dcterms:created xsi:type="dcterms:W3CDTF">2005-12-09T17:41:03Z</dcterms:created>
  <dcterms:modified xsi:type="dcterms:W3CDTF">2022-10-28T17:21:29Z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141AA3C9-5109-41BB-A42B-92A1893BF9E8</vt:lpwstr>
  </property>
  <property fmtid="{D5CDD505-2E9C-101B-9397-08002B2CF9AE}" pid="3" name="ArticulatePath">
    <vt:lpwstr>SFST_PPT_14 April 2021</vt:lpwstr>
  </property>
  <property fmtid="{D5CDD505-2E9C-101B-9397-08002B2CF9AE}" pid="4" name="ContentTypeId">
    <vt:lpwstr>0x010100A31DCCF0BBFCB640886DBD6AA5C4DF7C</vt:lpwstr>
  </property>
</Properties>
</file>